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7" r:id="rId1"/>
  </p:sldMasterIdLst>
  <p:sldIdLst>
    <p:sldId id="256" r:id="rId2"/>
    <p:sldId id="257" r:id="rId3"/>
    <p:sldId id="277" r:id="rId4"/>
    <p:sldId id="271" r:id="rId5"/>
    <p:sldId id="272" r:id="rId6"/>
    <p:sldId id="273" r:id="rId7"/>
    <p:sldId id="258" r:id="rId8"/>
    <p:sldId id="259" r:id="rId9"/>
    <p:sldId id="260" r:id="rId10"/>
    <p:sldId id="261" r:id="rId11"/>
    <p:sldId id="262" r:id="rId12"/>
    <p:sldId id="264" r:id="rId13"/>
    <p:sldId id="265" r:id="rId14"/>
    <p:sldId id="266" r:id="rId15"/>
    <p:sldId id="267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BA82F-478B-3A4B-92D8-86BD6014F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836F5-5935-3840-A47E-000B28C7E7A2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7069"/>
            <a:ext cx="7772400" cy="1073937"/>
          </a:xfrm>
        </p:spPr>
        <p:txBody>
          <a:bodyPr>
            <a:normAutofit/>
          </a:bodyPr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1567913"/>
            <a:ext cx="2968559" cy="4742613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Look at the cartoon to the right.  </a:t>
            </a:r>
          </a:p>
          <a:p>
            <a:endParaRPr lang="en-US" sz="3600" dirty="0" smtClean="0"/>
          </a:p>
          <a:p>
            <a:pPr algn="l"/>
            <a:r>
              <a:rPr lang="en-US" sz="3600" dirty="0" smtClean="0"/>
              <a:t>1. What events led to </a:t>
            </a:r>
            <a:r>
              <a:rPr lang="en-US" sz="3600" i="1" dirty="0" err="1" smtClean="0"/>
              <a:t>Plessy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v</a:t>
            </a:r>
            <a:r>
              <a:rPr lang="en-US" sz="3600" i="1" dirty="0" smtClean="0"/>
              <a:t>. Ferguson?</a:t>
            </a:r>
          </a:p>
          <a:p>
            <a:pPr algn="l"/>
            <a:endParaRPr lang="en-US" sz="3600" i="1" dirty="0" smtClean="0"/>
          </a:p>
          <a:p>
            <a:pPr algn="l"/>
            <a:r>
              <a:rPr lang="en-US" sz="3600" dirty="0" smtClean="0"/>
              <a:t>2. What was the outcome of the case?</a:t>
            </a:r>
            <a:endParaRPr lang="en-US" sz="3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1041" y="1231006"/>
            <a:ext cx="43434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VI. Newspapers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5149883" cy="3657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African Americans were now able to read and write.</a:t>
            </a:r>
          </a:p>
          <a:p>
            <a:r>
              <a:rPr lang="en-US" dirty="0" smtClean="0"/>
              <a:t>This led to a demand for newspapers and a need to spread news that directly impacted their lives.</a:t>
            </a:r>
            <a:endParaRPr lang="en-US" dirty="0" smtClean="0"/>
          </a:p>
          <a:p>
            <a:r>
              <a:rPr lang="en-US" dirty="0" smtClean="0"/>
              <a:t>There was </a:t>
            </a:r>
            <a:r>
              <a:rPr lang="en-US" dirty="0" smtClean="0"/>
              <a:t>a rise of African-American</a:t>
            </a:r>
            <a:r>
              <a:rPr lang="en-US" dirty="0" smtClean="0"/>
              <a:t> newspapers</a:t>
            </a:r>
            <a:r>
              <a:rPr lang="en-US" dirty="0" smtClean="0"/>
              <a:t>, that would write about news that was important to their lives- not the lives of whites.  This also helped them to join together to fight for equal rights.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683" y="1149792"/>
            <a:ext cx="3127434" cy="55431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799" y="3874430"/>
            <a:ext cx="5149883" cy="19929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Snapshot: W.E.B. </a:t>
            </a:r>
            <a:r>
              <a:rPr lang="en-US" dirty="0" err="1" smtClean="0"/>
              <a:t>DuBois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358" y="1836236"/>
            <a:ext cx="4646255" cy="40311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in 1868 in Massachusetts; he grew up in a mainly white community</a:t>
            </a:r>
          </a:p>
          <a:p>
            <a:r>
              <a:rPr lang="en-US" dirty="0" smtClean="0"/>
              <a:t>His family was part of the free black population; he was a descendant from a West-African and Haitian family</a:t>
            </a:r>
          </a:p>
          <a:p>
            <a:r>
              <a:rPr lang="en-US" dirty="0" smtClean="0"/>
              <a:t>Because he grew up in the north, and was mixed raced, he never really saw segregation in the way other African Americans did until he was older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44" y="1935224"/>
            <a:ext cx="2814859" cy="38326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VII. W</a:t>
            </a:r>
            <a:r>
              <a:rPr lang="en-US" dirty="0" smtClean="0"/>
              <a:t>.E.B. </a:t>
            </a:r>
            <a:r>
              <a:rPr lang="en-US" dirty="0" err="1" smtClean="0"/>
              <a:t>DuBois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358" y="1836236"/>
            <a:ext cx="4646255" cy="403116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He was very gifted academically and believed that knowledge could be used to empower African Americans.</a:t>
            </a:r>
          </a:p>
          <a:p>
            <a:r>
              <a:rPr lang="en-US" dirty="0" smtClean="0"/>
              <a:t>He attended Fisk University in Tennessee and then Harvard in 1890; he was the first African American to earn a Ph.D. from Harvard</a:t>
            </a:r>
          </a:p>
          <a:p>
            <a:r>
              <a:rPr lang="en-US" dirty="0" smtClean="0"/>
              <a:t>He went on and founded the NAACP: The National Association for the Advancement of Colored People and published various newspapers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44" y="1935224"/>
            <a:ext cx="2814859" cy="38326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357" y="4172462"/>
            <a:ext cx="4646255" cy="16949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Snapshot: </a:t>
            </a:r>
            <a:br>
              <a:rPr lang="en-US" dirty="0" smtClean="0"/>
            </a:br>
            <a:r>
              <a:rPr lang="en-US" dirty="0" smtClean="0"/>
              <a:t>Booker T. 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42389"/>
            <a:ext cx="4769300" cy="412501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Born into slavery in Virginia</a:t>
            </a:r>
          </a:p>
          <a:p>
            <a:r>
              <a:rPr lang="en-US" dirty="0" smtClean="0"/>
              <a:t>After being freed, he worked in West Virginia and decided he needed an education.  He worked his way through Hampton University and Wayland Seminary</a:t>
            </a:r>
          </a:p>
          <a:p>
            <a:r>
              <a:rPr lang="en-US" dirty="0" smtClean="0"/>
              <a:t>He became the popular spokesperson for African American citizens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268" y="1742389"/>
            <a:ext cx="3178349" cy="46095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VIII.</a:t>
            </a:r>
            <a:br>
              <a:rPr lang="en-US" dirty="0" smtClean="0"/>
            </a:br>
            <a:r>
              <a:rPr lang="en-US" dirty="0" smtClean="0"/>
              <a:t>Booker T. 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42389"/>
            <a:ext cx="4769300" cy="4125011"/>
          </a:xfrm>
        </p:spPr>
        <p:txBody>
          <a:bodyPr>
            <a:normAutofit/>
          </a:bodyPr>
          <a:lstStyle/>
          <a:p>
            <a:r>
              <a:rPr lang="en-US" dirty="0" smtClean="0"/>
              <a:t>He was criticized by the leaders of the NAACP and </a:t>
            </a:r>
            <a:r>
              <a:rPr lang="en-US" dirty="0" err="1" smtClean="0"/>
              <a:t>DuBois</a:t>
            </a:r>
            <a:r>
              <a:rPr lang="en-US" dirty="0" smtClean="0"/>
              <a:t> for not having a harder line on civil rights protests.</a:t>
            </a:r>
          </a:p>
          <a:p>
            <a:r>
              <a:rPr lang="en-US" dirty="0" smtClean="0"/>
              <a:t>He believed that confrontation in demanding civil rights would lead to disaster; he thought cooperation with supportive whites was the only way to overcome racism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268" y="1742389"/>
            <a:ext cx="3178349" cy="46095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2874" y="1742846"/>
            <a:ext cx="5022226" cy="16521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IX. Ida B. Wells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466" y="1985622"/>
            <a:ext cx="4618147" cy="4418458"/>
          </a:xfrm>
        </p:spPr>
        <p:txBody>
          <a:bodyPr/>
          <a:lstStyle/>
          <a:p>
            <a:r>
              <a:rPr lang="en-US" dirty="0" smtClean="0"/>
              <a:t>Journalist, newspaper editor and early civil rights leader</a:t>
            </a:r>
          </a:p>
          <a:p>
            <a:r>
              <a:rPr lang="en-US" dirty="0" smtClean="0"/>
              <a:t>She was born in Mississippi and both of her parents were slaves</a:t>
            </a:r>
          </a:p>
          <a:p>
            <a:r>
              <a:rPr lang="en-US" dirty="0" smtClean="0"/>
              <a:t>After emancipation, she attended the Freedmen’s School, but lost both parents and her brother to a yellow fever epidemic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24" y="1753072"/>
            <a:ext cx="3546242" cy="43392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38465" y="1985622"/>
            <a:ext cx="4618147" cy="8780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Snapshot: Ida B. Wells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466" y="1985622"/>
            <a:ext cx="5305534" cy="441845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She dropped out of school and then became a teacher in a black school after her parents died</a:t>
            </a:r>
          </a:p>
          <a:p>
            <a:r>
              <a:rPr lang="en-US" dirty="0" smtClean="0"/>
              <a:t>She refused to give up her seat on a train to a white man and was dragged out of it; she then sued the train company and won</a:t>
            </a:r>
          </a:p>
          <a:p>
            <a:r>
              <a:rPr lang="en-US" dirty="0" smtClean="0"/>
              <a:t>She wrote about racism in the US, especially lynching.  </a:t>
            </a:r>
          </a:p>
          <a:p>
            <a:r>
              <a:rPr lang="en-US" dirty="0" smtClean="0"/>
              <a:t>She was militant in her demands for fighting for equality and justice for African Americans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24" y="1753072"/>
            <a:ext cx="3546242" cy="433928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Write a one-page letter to W.E.B. </a:t>
            </a:r>
            <a:r>
              <a:rPr lang="en-US" dirty="0" err="1" smtClean="0"/>
              <a:t>DuBois</a:t>
            </a:r>
            <a:r>
              <a:rPr lang="en-US" dirty="0" smtClean="0"/>
              <a:t> praising and critiquing him for what he did in fighting for the rights of African Americans.  </a:t>
            </a:r>
          </a:p>
          <a:p>
            <a:pPr lvl="0"/>
            <a:r>
              <a:rPr lang="en-US" dirty="0" smtClean="0"/>
              <a:t>That is, explain and evaluate what </a:t>
            </a:r>
            <a:r>
              <a:rPr lang="en-US" dirty="0" err="1" smtClean="0"/>
              <a:t>DuBois</a:t>
            </a:r>
            <a:r>
              <a:rPr lang="en-US" dirty="0" smtClean="0"/>
              <a:t> did in order to advance equality of African Americans.</a:t>
            </a:r>
          </a:p>
          <a:p>
            <a:pPr lvl="0"/>
            <a:r>
              <a:rPr lang="en-US" dirty="0" smtClean="0"/>
              <a:t>Then, briefly compare him to the work of Wells and Washington.</a:t>
            </a:r>
          </a:p>
          <a:p>
            <a:pPr lvl="0"/>
            <a:r>
              <a:rPr lang="en-US" dirty="0" smtClean="0"/>
              <a:t>You will be working on this individually!  It will be due at the end of </a:t>
            </a:r>
            <a:r>
              <a:rPr lang="en-US" smtClean="0"/>
              <a:t>the period.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300" dirty="0" smtClean="0"/>
              <a:t>You will notice that there is no formal homework tonight.</a:t>
            </a:r>
          </a:p>
          <a:p>
            <a:r>
              <a:rPr lang="en-US" sz="3300" dirty="0" smtClean="0"/>
              <a:t>However, I will be posting grades at 3:05 pm today.  Please stop by to pick up any work that you are missing.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HWBAT examine the responses of African Americans to the denial of their rights.</a:t>
            </a:r>
            <a:endParaRPr lang="en-US" sz="3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</a:t>
            </a:r>
            <a:r>
              <a:rPr lang="en-US" dirty="0" smtClean="0"/>
              <a:t>Effects of the 13th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73" y="1876778"/>
            <a:ext cx="4135419" cy="4783730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Supposed to free all slaves</a:t>
            </a:r>
          </a:p>
          <a:p>
            <a:pPr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Slaves still did not have economic freedom (sharecropping, Freeman’s Bureau did not provide homesteads)</a:t>
            </a:r>
          </a:p>
          <a:p>
            <a:pPr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Slaves lived in fear of the K.K.K and other white supremacist groups</a:t>
            </a:r>
          </a:p>
          <a:p>
            <a:pPr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United States </a:t>
            </a:r>
            <a:r>
              <a:rPr lang="en-US" dirty="0" err="1" smtClean="0">
                <a:sym typeface="Wingdings"/>
              </a:rPr>
              <a:t>v</a:t>
            </a:r>
            <a:r>
              <a:rPr lang="en-US" dirty="0" smtClean="0">
                <a:sym typeface="Wingdings"/>
              </a:rPr>
              <a:t>. Cruikshank made it difficult to punish Klan members</a:t>
            </a:r>
            <a:endParaRPr lang="en-US" dirty="0" smtClean="0">
              <a:sym typeface="Wingdings"/>
            </a:endParaRPr>
          </a:p>
          <a:p>
            <a:pPr>
              <a:buNone/>
            </a:pPr>
            <a:endParaRPr lang="en-US" dirty="0" smtClean="0">
              <a:sym typeface="Wingdings"/>
            </a:endParaRPr>
          </a:p>
          <a:p>
            <a:pPr>
              <a:buAutoNum type="arabicPeriod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488" y="2215811"/>
            <a:ext cx="4497695" cy="33690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Effects of the 14th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3875671" cy="3657600"/>
          </a:xfrm>
        </p:spPr>
        <p:txBody>
          <a:bodyPr>
            <a:normAutofit/>
          </a:bodyPr>
          <a:lstStyle/>
          <a:p>
            <a:pPr>
              <a:buFont typeface="+mj-lt"/>
              <a:buAutoNum type="alphaUcPeriod"/>
            </a:pPr>
            <a:r>
              <a:rPr lang="en-US" dirty="0" smtClean="0"/>
              <a:t>Supposed to guarantee equality of all citizens</a:t>
            </a:r>
          </a:p>
          <a:p>
            <a:pPr>
              <a:buFont typeface="+mj-lt"/>
              <a:buAutoNum type="alphaUcPeriod"/>
            </a:pPr>
            <a:r>
              <a:rPr lang="en-US" dirty="0" smtClean="0"/>
              <a:t>Jim Crow laws kept African Americans in separate facilities</a:t>
            </a:r>
          </a:p>
          <a:p>
            <a:pPr>
              <a:buFont typeface="+mj-lt"/>
              <a:buAutoNum type="alphaUcPeriod"/>
            </a:pPr>
            <a:r>
              <a:rPr lang="en-US" dirty="0" err="1" smtClean="0"/>
              <a:t>Plessy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dirty="0" smtClean="0"/>
              <a:t>. Ferguson legalized segregation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471" y="2209800"/>
            <a:ext cx="3886200" cy="3149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Effects of the 15th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34" y="1827767"/>
            <a:ext cx="3955366" cy="3657600"/>
          </a:xfrm>
        </p:spPr>
        <p:txBody>
          <a:bodyPr>
            <a:normAutofit/>
          </a:bodyPr>
          <a:lstStyle/>
          <a:p>
            <a:pPr>
              <a:buFont typeface="+mj-lt"/>
              <a:buAutoNum type="alphaUcPeriod"/>
            </a:pPr>
            <a:r>
              <a:rPr lang="en-US" dirty="0" smtClean="0"/>
              <a:t>Gave African Americans the right to vote</a:t>
            </a:r>
          </a:p>
          <a:p>
            <a:pPr>
              <a:buFont typeface="+mj-lt"/>
              <a:buAutoNum type="alphaUcPeriod"/>
            </a:pPr>
            <a:r>
              <a:rPr lang="en-US" dirty="0" smtClean="0"/>
              <a:t>Poll taxes – charged people to vote</a:t>
            </a:r>
          </a:p>
          <a:p>
            <a:pPr>
              <a:buFont typeface="+mj-lt"/>
              <a:buAutoNum type="alphaUcPeriod"/>
            </a:pPr>
            <a:r>
              <a:rPr lang="en-US" dirty="0" smtClean="0"/>
              <a:t>Grandfather clause – said that African Americans </a:t>
            </a:r>
            <a:r>
              <a:rPr lang="en-US" dirty="0" smtClean="0"/>
              <a:t>could not vote if their grandfather was a slave</a:t>
            </a:r>
            <a:endParaRPr lang="en-US" dirty="0" smtClean="0"/>
          </a:p>
        </p:txBody>
      </p:sp>
      <p:pic>
        <p:nvPicPr>
          <p:cNvPr id="6" name="Picture 5" descr="poll-tax-reciep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41890"/>
            <a:ext cx="5188634" cy="26428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525" y="1887720"/>
            <a:ext cx="4652133" cy="470483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African Americans, despite their  </a:t>
            </a:r>
            <a:r>
              <a:rPr lang="en-US" i="1" dirty="0" smtClean="0"/>
              <a:t>technical, legal </a:t>
            </a:r>
            <a:r>
              <a:rPr lang="en-US" dirty="0" smtClean="0"/>
              <a:t> rights were still treated as second-class citizens</a:t>
            </a:r>
          </a:p>
          <a:p>
            <a:r>
              <a:rPr lang="en-US" dirty="0" smtClean="0"/>
              <a:t>They were not allowed to use the same facilities as whites, had to pay in order to vote, had to abide by the Black Codes &amp; Jim Crow laws and were constantly in fear for their lives due to things like the KKK and lynching.</a:t>
            </a:r>
          </a:p>
          <a:p>
            <a:r>
              <a:rPr lang="en-US" dirty="0" smtClean="0"/>
              <a:t>What could African Americans do about this?</a:t>
            </a:r>
          </a:p>
        </p:txBody>
      </p:sp>
      <p:pic>
        <p:nvPicPr>
          <p:cNvPr id="4" name="Picture 3" descr="NAACP_Lynching_Bann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658" y="2196619"/>
            <a:ext cx="3930394" cy="31404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IV.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6781" y="1438836"/>
            <a:ext cx="3931254" cy="492792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Black children could not attend white schools due to the </a:t>
            </a:r>
            <a:r>
              <a:rPr lang="en-US" i="1" dirty="0" err="1" smtClean="0"/>
              <a:t>Plessy</a:t>
            </a:r>
            <a:r>
              <a:rPr lang="en-US" i="1" dirty="0" smtClean="0"/>
              <a:t> </a:t>
            </a:r>
            <a:r>
              <a:rPr lang="en-US" i="1" dirty="0" err="1" smtClean="0"/>
              <a:t>v</a:t>
            </a:r>
            <a:r>
              <a:rPr lang="en-US" i="1" dirty="0" smtClean="0"/>
              <a:t>. Ferguson</a:t>
            </a:r>
            <a:r>
              <a:rPr lang="en-US" dirty="0" smtClean="0"/>
              <a:t> decision. </a:t>
            </a:r>
            <a:endParaRPr lang="en-US" dirty="0" smtClean="0"/>
          </a:p>
          <a:p>
            <a:r>
              <a:rPr lang="en-US" b="1" u="sng" dirty="0" smtClean="0"/>
              <a:t>Black schools </a:t>
            </a:r>
            <a:r>
              <a:rPr lang="en-US" b="1" u="sng" dirty="0" smtClean="0"/>
              <a:t>were opened, with black teachers, for black children.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mean that black children could finally attend a school, although it was not equal to the facilities of white schools. </a:t>
            </a:r>
          </a:p>
          <a:p>
            <a:r>
              <a:rPr lang="en-US" dirty="0" smtClean="0"/>
              <a:t>Education is </a:t>
            </a:r>
            <a:r>
              <a:rPr lang="en-US" b="1" dirty="0" smtClean="0"/>
              <a:t>power</a:t>
            </a:r>
            <a:r>
              <a:rPr lang="en-US" dirty="0" smtClean="0"/>
              <a:t>.  Being allowed to go to school was a BIG DEAL.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88" y="1954895"/>
            <a:ext cx="4536625" cy="35930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06781" y="2332433"/>
            <a:ext cx="3931254" cy="11791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 </a:t>
            </a:r>
            <a:r>
              <a:rPr lang="en-US" dirty="0" smtClean="0"/>
              <a:t>Churches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1529" y="2209800"/>
            <a:ext cx="3685084" cy="3657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African Americans were finally allowed to openly worship.  Although they did not join white congregations, they did open their first churches.</a:t>
            </a:r>
          </a:p>
          <a:p>
            <a:r>
              <a:rPr lang="en-US" dirty="0" smtClean="0"/>
              <a:t>Black churches became a major source of support throughout the struggle for equal rights.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39" y="2072512"/>
            <a:ext cx="3989544" cy="42089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71529" y="4289084"/>
            <a:ext cx="3931254" cy="15783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105</TotalTime>
  <Words>929</Words>
  <Application>Microsoft Macintosh PowerPoint</Application>
  <PresentationFormat>On-screen Show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Folio</vt:lpstr>
      <vt:lpstr>Call to Order</vt:lpstr>
      <vt:lpstr>Announcements:</vt:lpstr>
      <vt:lpstr>Objective</vt:lpstr>
      <vt:lpstr>I. Effects of the 13th</vt:lpstr>
      <vt:lpstr>II. Effects of the 14th</vt:lpstr>
      <vt:lpstr>III. Effects of the 15th</vt:lpstr>
      <vt:lpstr>So what?</vt:lpstr>
      <vt:lpstr>IV. Education</vt:lpstr>
      <vt:lpstr>V. Churches</vt:lpstr>
      <vt:lpstr>VI. Newspapers</vt:lpstr>
      <vt:lpstr>Snapshot: W.E.B. DuBois</vt:lpstr>
      <vt:lpstr>VII. W.E.B. DuBois</vt:lpstr>
      <vt:lpstr>Snapshot:  Booker T. Washington</vt:lpstr>
      <vt:lpstr>VIII. Booker T. Washington</vt:lpstr>
      <vt:lpstr>IX. Ida B. Wells</vt:lpstr>
      <vt:lpstr>Snapshot: Ida B. Wells</vt:lpstr>
      <vt:lpstr>Letter Activity: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American Responses</dc:title>
  <dc:creator>Amanda Hulme</dc:creator>
  <cp:lastModifiedBy>Molly Zeins</cp:lastModifiedBy>
  <cp:revision>8</cp:revision>
  <dcterms:created xsi:type="dcterms:W3CDTF">2011-10-19T01:16:15Z</dcterms:created>
  <dcterms:modified xsi:type="dcterms:W3CDTF">2011-10-19T01:45:34Z</dcterms:modified>
</cp:coreProperties>
</file>